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1"/>
  </p:notesMasterIdLst>
  <p:sldIdLst>
    <p:sldId id="256" r:id="rId2"/>
    <p:sldId id="257" r:id="rId3"/>
    <p:sldId id="259" r:id="rId4"/>
    <p:sldId id="262" r:id="rId5"/>
    <p:sldId id="260" r:id="rId6"/>
    <p:sldId id="261" r:id="rId7"/>
    <p:sldId id="263" r:id="rId8"/>
    <p:sldId id="264" r:id="rId9"/>
    <p:sldId id="265" r:id="rId10"/>
    <p:sldId id="266" r:id="rId11"/>
    <p:sldId id="267" r:id="rId12"/>
    <p:sldId id="268" r:id="rId13"/>
    <p:sldId id="269" r:id="rId14"/>
    <p:sldId id="270" r:id="rId15"/>
    <p:sldId id="275" r:id="rId16"/>
    <p:sldId id="271" r:id="rId17"/>
    <p:sldId id="272" r:id="rId18"/>
    <p:sldId id="273" r:id="rId19"/>
    <p:sldId id="27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606" y="-396"/>
      </p:cViewPr>
      <p:guideLst>
        <p:guide orient="horz" pos="2160"/>
        <p:guide pos="2880"/>
      </p:guideLst>
    </p:cSldViewPr>
  </p:slideViewPr>
  <p:notesTextViewPr>
    <p:cViewPr>
      <p:scale>
        <a:sx n="100" d="100"/>
        <a:sy n="100" d="100"/>
      </p:scale>
      <p:origin x="0" y="21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8995769-FFB4-4292-81D1-607546E8F776}" type="datetimeFigureOut">
              <a:rPr lang="en-US" smtClean="0"/>
              <a:t>10/29/2009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5443211-2E0E-4103-B752-3E44B11D387B}"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8" Type="http://schemas.openxmlformats.org/officeDocument/2006/relationships/hyperlink" Target="http://en.wikipedia.org/wiki/Pamphili" TargetMode="External"/><Relationship Id="rId13" Type="http://schemas.openxmlformats.org/officeDocument/2006/relationships/hyperlink" Target="#cite_note-0"/><Relationship Id="rId3" Type="http://schemas.openxmlformats.org/officeDocument/2006/relationships/hyperlink" Target="http://en.wikipedia.org/wiki/Aedicule" TargetMode="External"/><Relationship Id="rId7" Type="http://schemas.openxmlformats.org/officeDocument/2006/relationships/hyperlink" Target="http://en.wikipedia.org/wiki/Baroque" TargetMode="External"/><Relationship Id="rId12" Type="http://schemas.openxmlformats.org/officeDocument/2006/relationships/hyperlink" Target="http://en.wikipedia.org/wiki/Discalced_Carmelites" TargetMode="External"/><Relationship Id="rId2" Type="http://schemas.openxmlformats.org/officeDocument/2006/relationships/slide" Target="../slides/slide1.xml"/><Relationship Id="rId16" Type="http://schemas.openxmlformats.org/officeDocument/2006/relationships/hyperlink" Target="http://en.wikipedia.org/wiki/Italian_scudo" TargetMode="External"/><Relationship Id="rId1" Type="http://schemas.openxmlformats.org/officeDocument/2006/relationships/notesMaster" Target="../notesMasters/notesMaster1.xml"/><Relationship Id="rId6" Type="http://schemas.openxmlformats.org/officeDocument/2006/relationships/hyperlink" Target="http://en.wikipedia.org/wiki/Gian_Lorenzo_Bernini" TargetMode="External"/><Relationship Id="rId11" Type="http://schemas.openxmlformats.org/officeDocument/2006/relationships/hyperlink" Target="http://en.wikipedia.org/w/index.php?title=Cardinal_Federico_Cornaro&amp;action=edit&amp;redlink=1" TargetMode="External"/><Relationship Id="rId5" Type="http://schemas.openxmlformats.org/officeDocument/2006/relationships/hyperlink" Target="http://en.wikipedia.org/wiki/Rome" TargetMode="External"/><Relationship Id="rId15" Type="http://schemas.openxmlformats.org/officeDocument/2006/relationships/hyperlink" Target="#cite_note-1"/><Relationship Id="rId10" Type="http://schemas.openxmlformats.org/officeDocument/2006/relationships/hyperlink" Target="http://en.wikipedia.org/wiki/Barberini" TargetMode="External"/><Relationship Id="rId4" Type="http://schemas.openxmlformats.org/officeDocument/2006/relationships/hyperlink" Target="http://en.wikipedia.org/wiki/Santa_Maria_della_Vittoria" TargetMode="External"/><Relationship Id="rId9" Type="http://schemas.openxmlformats.org/officeDocument/2006/relationships/hyperlink" Target="http://en.wikipedia.org/wiki/Innocent_X" TargetMode="External"/><Relationship Id="rId14" Type="http://schemas.openxmlformats.org/officeDocument/2006/relationships/hyperlink" Target="http://en.wikipedia.org/wiki/Carmelite" TargetMode="Externa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en.wikipedia.org/wiki/Teresa_of_Avila" TargetMode="External"/><Relationship Id="rId2" Type="http://schemas.openxmlformats.org/officeDocument/2006/relationships/slide" Target="../slides/slide2.xml"/><Relationship Id="rId1" Type="http://schemas.openxmlformats.org/officeDocument/2006/relationships/notesMaster" Target="../notesMasters/notesMaster1.xml"/><Relationship Id="rId4" Type="http://schemas.openxmlformats.org/officeDocument/2006/relationships/hyperlink" Target="#cite_note-3"/></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a:t>
            </a:r>
            <a:r>
              <a:rPr lang="en-US" b="1" i="1" dirty="0" smtClean="0"/>
              <a:t>Ecstasy of Saint Theresa</a:t>
            </a:r>
            <a:r>
              <a:rPr lang="en-US" dirty="0" smtClean="0"/>
              <a:t> (alternatively </a:t>
            </a:r>
            <a:r>
              <a:rPr lang="en-US" i="1" dirty="0" smtClean="0"/>
              <a:t>Saint Teresa in Ecstasy</a:t>
            </a:r>
            <a:r>
              <a:rPr lang="en-US" dirty="0" smtClean="0"/>
              <a:t> or </a:t>
            </a:r>
            <a:r>
              <a:rPr lang="en-US" i="1" dirty="0" err="1" smtClean="0"/>
              <a:t>Transverberation</a:t>
            </a:r>
            <a:r>
              <a:rPr lang="en-US" i="1" dirty="0" smtClean="0"/>
              <a:t> of Saint Teresa</a:t>
            </a:r>
            <a:r>
              <a:rPr lang="en-US" dirty="0" smtClean="0"/>
              <a:t>) is the central sculptural group in white marble set in an elevated </a:t>
            </a:r>
            <a:r>
              <a:rPr lang="en-US" dirty="0" smtClean="0">
                <a:hlinkClick r:id="rId3" tooltip="Aedicule"/>
              </a:rPr>
              <a:t>aedicule</a:t>
            </a:r>
            <a:r>
              <a:rPr lang="en-US" dirty="0" smtClean="0"/>
              <a:t> in the </a:t>
            </a:r>
            <a:r>
              <a:rPr lang="en-US" dirty="0" err="1" smtClean="0"/>
              <a:t>Cornaro</a:t>
            </a:r>
            <a:r>
              <a:rPr lang="en-US" dirty="0" smtClean="0"/>
              <a:t> Chapel , </a:t>
            </a:r>
            <a:r>
              <a:rPr lang="en-US" dirty="0" smtClean="0">
                <a:hlinkClick r:id="rId4" tooltip="Santa Maria della Vittoria"/>
              </a:rPr>
              <a:t>Santa Maria </a:t>
            </a:r>
            <a:r>
              <a:rPr lang="en-US" dirty="0" err="1" smtClean="0">
                <a:hlinkClick r:id="rId4" tooltip="Santa Maria della Vittoria"/>
              </a:rPr>
              <a:t>della</a:t>
            </a:r>
            <a:r>
              <a:rPr lang="en-US" dirty="0" smtClean="0">
                <a:hlinkClick r:id="rId4" tooltip="Santa Maria della Vittoria"/>
              </a:rPr>
              <a:t> </a:t>
            </a:r>
            <a:r>
              <a:rPr lang="en-US" dirty="0" err="1" smtClean="0">
                <a:hlinkClick r:id="rId4" tooltip="Santa Maria della Vittoria"/>
              </a:rPr>
              <a:t>Vittoria</a:t>
            </a:r>
            <a:r>
              <a:rPr lang="en-US" dirty="0" smtClean="0"/>
              <a:t>, </a:t>
            </a:r>
            <a:r>
              <a:rPr lang="en-US" dirty="0" smtClean="0">
                <a:hlinkClick r:id="rId5" tooltip="Rome"/>
              </a:rPr>
              <a:t>Rome</a:t>
            </a:r>
            <a:r>
              <a:rPr lang="en-US" dirty="0" smtClean="0"/>
              <a:t>. It was designed and completed by </a:t>
            </a:r>
            <a:r>
              <a:rPr lang="en-US" dirty="0" err="1" smtClean="0">
                <a:hlinkClick r:id="rId6" tooltip="Gian Lorenzo Bernini"/>
              </a:rPr>
              <a:t>Gian</a:t>
            </a:r>
            <a:r>
              <a:rPr lang="en-US" dirty="0" smtClean="0">
                <a:hlinkClick r:id="rId6" tooltip="Gian Lorenzo Bernini"/>
              </a:rPr>
              <a:t> Lorenzo Bernini</a:t>
            </a:r>
            <a:r>
              <a:rPr lang="en-US" dirty="0" smtClean="0"/>
              <a:t>, the leading sculptor of his day, who also designed the setting of the Chapel in marble, stucco and paint. It is generally considered to be one of the sculptural masterpieces of the High Roman </a:t>
            </a:r>
            <a:r>
              <a:rPr lang="en-US" dirty="0" smtClean="0">
                <a:hlinkClick r:id="rId7" tooltip="Baroque"/>
              </a:rPr>
              <a:t>Baroque</a:t>
            </a:r>
            <a:r>
              <a:rPr lang="en-US" dirty="0" smtClean="0"/>
              <a:t>.</a:t>
            </a:r>
          </a:p>
          <a:p>
            <a:endParaRPr lang="en-US" dirty="0" smtClean="0"/>
          </a:p>
          <a:p>
            <a:r>
              <a:rPr lang="en-US" dirty="0" smtClean="0"/>
              <a:t>The entire ensemble was overseen and completed by a mature Bernini during the </a:t>
            </a:r>
            <a:r>
              <a:rPr lang="en-US" dirty="0" err="1" smtClean="0">
                <a:hlinkClick r:id="rId8" tooltip="Pamphili"/>
              </a:rPr>
              <a:t>Pamphili</a:t>
            </a:r>
            <a:r>
              <a:rPr lang="en-US" dirty="0" smtClean="0"/>
              <a:t> papacy of </a:t>
            </a:r>
            <a:r>
              <a:rPr lang="en-US" dirty="0" smtClean="0">
                <a:hlinkClick r:id="rId9" tooltip="Innocent X"/>
              </a:rPr>
              <a:t>Innocent X</a:t>
            </a:r>
            <a:r>
              <a:rPr lang="en-US" dirty="0" smtClean="0"/>
              <a:t>. When Innocent acceded to the papal throne, he shunned Bernini’s artistic services; the sculptor had been the favorite artist of the previous and profligate </a:t>
            </a:r>
            <a:r>
              <a:rPr lang="en-US" dirty="0" err="1" smtClean="0">
                <a:hlinkClick r:id="rId10" tooltip="Barberini"/>
              </a:rPr>
              <a:t>Barberini</a:t>
            </a:r>
            <a:r>
              <a:rPr lang="en-US" dirty="0" smtClean="0"/>
              <a:t> pope. Without papal patronage, the services of Bernini's studio were therefore available to a patron such as the Venetian </a:t>
            </a:r>
            <a:r>
              <a:rPr lang="en-US" dirty="0" smtClean="0">
                <a:hlinkClick r:id="rId11" tooltip="Cardinal Federico Cornaro (page does not exist)"/>
              </a:rPr>
              <a:t>Cardinal Federico </a:t>
            </a:r>
            <a:r>
              <a:rPr lang="en-US" dirty="0" err="1" smtClean="0">
                <a:hlinkClick r:id="rId11" tooltip="Cardinal Federico Cornaro (page does not exist)"/>
              </a:rPr>
              <a:t>Cornaro</a:t>
            </a:r>
            <a:r>
              <a:rPr lang="en-US" dirty="0" smtClean="0"/>
              <a:t> (1579–1673). </a:t>
            </a:r>
            <a:r>
              <a:rPr lang="en-US" dirty="0" err="1" smtClean="0"/>
              <a:t>Cornaro</a:t>
            </a:r>
            <a:r>
              <a:rPr lang="en-US" dirty="0" smtClean="0"/>
              <a:t> had chosen the hitherto unremarkable church of the </a:t>
            </a:r>
            <a:r>
              <a:rPr lang="en-US" dirty="0" smtClean="0">
                <a:hlinkClick r:id="rId12" tooltip="Discalced Carmelites"/>
              </a:rPr>
              <a:t>Discalced Carmelites</a:t>
            </a:r>
            <a:r>
              <a:rPr lang="en-US" dirty="0" smtClean="0"/>
              <a:t> for his burial chapel. </a:t>
            </a:r>
            <a:r>
              <a:rPr lang="en-US" baseline="30000" dirty="0" smtClean="0">
                <a:hlinkClick r:id="rId13"/>
              </a:rPr>
              <a:t>[1]</a:t>
            </a:r>
            <a:r>
              <a:rPr lang="en-US" dirty="0" smtClean="0"/>
              <a:t> The selected site for the chapel was the left transept that had previously held an image of ‘St. Paul in Ecstasy’, which was replaced by Bernini’s dramatization of a religious experience undergone and related by the first </a:t>
            </a:r>
            <a:r>
              <a:rPr lang="en-US" dirty="0" smtClean="0">
                <a:hlinkClick r:id="rId14" tooltip="Carmelite"/>
              </a:rPr>
              <a:t>Carmelite</a:t>
            </a:r>
            <a:r>
              <a:rPr lang="en-US" dirty="0" smtClean="0"/>
              <a:t> saint who had recently been canonized in 1622. </a:t>
            </a:r>
            <a:r>
              <a:rPr lang="en-US" baseline="30000" dirty="0" smtClean="0">
                <a:hlinkClick r:id="rId15"/>
              </a:rPr>
              <a:t>[2]</a:t>
            </a:r>
            <a:r>
              <a:rPr lang="en-US" dirty="0" smtClean="0"/>
              <a:t> It was completed in 1652 for the then sum of 12,000 </a:t>
            </a:r>
            <a:r>
              <a:rPr lang="en-US" dirty="0" err="1" smtClean="0">
                <a:hlinkClick r:id="rId16" tooltip="Italian scudo"/>
              </a:rPr>
              <a:t>scudi</a:t>
            </a:r>
            <a:r>
              <a:rPr lang="en-US" dirty="0" smtClean="0"/>
              <a:t>.</a:t>
            </a:r>
            <a:endParaRPr lang="en-US" dirty="0"/>
          </a:p>
        </p:txBody>
      </p:sp>
      <p:sp>
        <p:nvSpPr>
          <p:cNvPr id="4" name="Slide Number Placeholder 3"/>
          <p:cNvSpPr>
            <a:spLocks noGrp="1"/>
          </p:cNvSpPr>
          <p:nvPr>
            <p:ph type="sldNum" sz="quarter" idx="10"/>
          </p:nvPr>
        </p:nvSpPr>
        <p:spPr/>
        <p:txBody>
          <a:bodyPr/>
          <a:lstStyle/>
          <a:p>
            <a:fld id="{25443211-2E0E-4103-B752-3E44B11D387B}" type="slidenum">
              <a:rPr lang="en-US" smtClean="0"/>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two central sculptural figures of the swooning nun and the angel with the spear derive from an episode described by </a:t>
            </a:r>
            <a:r>
              <a:rPr lang="en-US" dirty="0" smtClean="0">
                <a:hlinkClick r:id="rId3" tooltip="Teresa of Avila"/>
              </a:rPr>
              <a:t>Teresa of Avila</a:t>
            </a:r>
            <a:r>
              <a:rPr lang="en-US" dirty="0" smtClean="0"/>
              <a:t>, a mystical cloistered Discalced Carmelite reformer and nun, in her autobiography, ‘The Life of Teresa of Jesus’ (1515–1582). Her experience of religious ecstasy in her encounter with the angel is described as follows:</a:t>
            </a:r>
          </a:p>
          <a:p>
            <a:r>
              <a:rPr lang="en-US" dirty="0" smtClean="0"/>
              <a:t>I saw in his hand a long spear of gold, and at the iron's point there seemed to be a little fire. He appeared to me to be thrusting it at times into my heart, and to pierce my very entrails; when he drew it out, he seemed to draw them out also, and to leave me all on fire with a great love of God. The pain was so great, that it made me moan; and yet so surpassing was the sweetness of this excessive pain, that I could not wish to be rid of it. The soul is satisfied now with nothing less than God. The pain is not bodily, but spiritual; though the body has its share in it. It is a caressing of love so sweet which now takes place between the soul and God, that I pray God of His goodness to make him experience it who may think that I am lying.</a:t>
            </a:r>
            <a:r>
              <a:rPr lang="en-US" baseline="30000" dirty="0" smtClean="0">
                <a:hlinkClick r:id="rId4"/>
              </a:rPr>
              <a:t>[4]</a:t>
            </a:r>
            <a:endParaRPr lang="en-US" dirty="0" smtClean="0"/>
          </a:p>
          <a:p>
            <a:endParaRPr lang="en-US" dirty="0"/>
          </a:p>
        </p:txBody>
      </p:sp>
      <p:sp>
        <p:nvSpPr>
          <p:cNvPr id="4" name="Slide Number Placeholder 3"/>
          <p:cNvSpPr>
            <a:spLocks noGrp="1"/>
          </p:cNvSpPr>
          <p:nvPr>
            <p:ph type="sldNum" sz="quarter" idx="10"/>
          </p:nvPr>
        </p:nvSpPr>
        <p:spPr/>
        <p:txBody>
          <a:bodyPr/>
          <a:lstStyle/>
          <a:p>
            <a:fld id="{25443211-2E0E-4103-B752-3E44B11D387B}" type="slidenum">
              <a:rPr lang="en-US" smtClean="0"/>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i="1" dirty="0" smtClean="0"/>
              <a:t>The Anatomy Lecture of Dr. </a:t>
            </a:r>
            <a:r>
              <a:rPr lang="en-US" i="1" dirty="0" err="1" smtClean="0"/>
              <a:t>Nicolaes</a:t>
            </a:r>
            <a:r>
              <a:rPr lang="en-US" i="1" dirty="0" smtClean="0"/>
              <a:t> </a:t>
            </a:r>
            <a:r>
              <a:rPr lang="en-US" i="1" dirty="0" err="1" smtClean="0"/>
              <a:t>Tulp</a:t>
            </a:r>
            <a:r>
              <a:rPr lang="en-US" dirty="0" smtClean="0"/>
              <a:t> </a:t>
            </a:r>
            <a:br>
              <a:rPr lang="en-US" dirty="0" smtClean="0"/>
            </a:br>
            <a:r>
              <a:rPr lang="en-US" dirty="0" smtClean="0"/>
              <a:t>1632 (130 Kb); Oil on canvas, 169.5 x 216.5 cm; The Hague, </a:t>
            </a:r>
            <a:r>
              <a:rPr lang="en-US" dirty="0" err="1" smtClean="0"/>
              <a:t>Mauritshuis</a:t>
            </a:r>
            <a:endParaRPr lang="en-US" dirty="0"/>
          </a:p>
        </p:txBody>
      </p:sp>
      <p:sp>
        <p:nvSpPr>
          <p:cNvPr id="4" name="Slide Number Placeholder 3"/>
          <p:cNvSpPr>
            <a:spLocks noGrp="1"/>
          </p:cNvSpPr>
          <p:nvPr>
            <p:ph type="sldNum" sz="quarter" idx="10"/>
          </p:nvPr>
        </p:nvSpPr>
        <p:spPr/>
        <p:txBody>
          <a:bodyPr/>
          <a:lstStyle/>
          <a:p>
            <a:fld id="{25443211-2E0E-4103-B752-3E44B11D387B}" type="slidenum">
              <a:rPr lang="en-US" smtClean="0"/>
              <a:t>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i="1" dirty="0" smtClean="0"/>
              <a:t>The Syndics of the </a:t>
            </a:r>
            <a:r>
              <a:rPr lang="en-US" i="1" dirty="0" err="1" smtClean="0"/>
              <a:t>Clothmaker's</a:t>
            </a:r>
            <a:r>
              <a:rPr lang="en-US" i="1" dirty="0" smtClean="0"/>
              <a:t> Guild (The </a:t>
            </a:r>
            <a:r>
              <a:rPr lang="en-US" i="1" dirty="0" err="1" smtClean="0"/>
              <a:t>Staalmeesters</a:t>
            </a:r>
            <a:r>
              <a:rPr lang="en-US" i="1" dirty="0" smtClean="0"/>
              <a:t>)</a:t>
            </a:r>
            <a:r>
              <a:rPr lang="en-US" dirty="0" smtClean="0"/>
              <a:t> </a:t>
            </a:r>
            <a:br>
              <a:rPr lang="en-US" dirty="0" smtClean="0"/>
            </a:br>
            <a:r>
              <a:rPr lang="en-US" dirty="0" smtClean="0"/>
              <a:t>1662</a:t>
            </a:r>
          </a:p>
          <a:p>
            <a:r>
              <a:rPr lang="en-US" dirty="0" smtClean="0"/>
              <a:t>Dutch painter, draftsman, and etcher of the 17th century, a giant in the history of art. His paintings are characterized by luxuriant brushwork, rich </a:t>
            </a:r>
            <a:r>
              <a:rPr lang="en-US" dirty="0" err="1" smtClean="0"/>
              <a:t>colour</a:t>
            </a:r>
            <a:r>
              <a:rPr lang="en-US" dirty="0" smtClean="0"/>
              <a:t>, and a mastery of chiaroscuro. Numerous portraits and self-portraits exhibit a profound penetration of character. His drawings constitute a vivid record of contemporary Amsterdam life. The greatest artist of the Dutch school, he was a master of light and shadow whose paintings, drawings, and etchings made him a giant in the history of art. </a:t>
            </a:r>
            <a:endParaRPr lang="en-US" dirty="0"/>
          </a:p>
        </p:txBody>
      </p:sp>
      <p:sp>
        <p:nvSpPr>
          <p:cNvPr id="4" name="Slide Number Placeholder 3"/>
          <p:cNvSpPr>
            <a:spLocks noGrp="1"/>
          </p:cNvSpPr>
          <p:nvPr>
            <p:ph type="sldNum" sz="quarter" idx="10"/>
          </p:nvPr>
        </p:nvSpPr>
        <p:spPr/>
        <p:txBody>
          <a:bodyPr/>
          <a:lstStyle/>
          <a:p>
            <a:fld id="{25443211-2E0E-4103-B752-3E44B11D387B}" type="slidenum">
              <a:rPr lang="en-US" smtClean="0"/>
              <a:t>15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396D92F0-63C3-4D78-8EC4-18289E488125}" type="datetimeFigureOut">
              <a:rPr lang="en-US" smtClean="0"/>
              <a:t>10/29/2009</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8002C910-63FA-4071-8E5A-44DAD0F2F88E}"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96D92F0-63C3-4D78-8EC4-18289E488125}" type="datetimeFigureOut">
              <a:rPr lang="en-US" smtClean="0"/>
              <a:t>10/29/2009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02C910-63FA-4071-8E5A-44DAD0F2F88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96D92F0-63C3-4D78-8EC4-18289E488125}" type="datetimeFigureOut">
              <a:rPr lang="en-US" smtClean="0"/>
              <a:t>10/29/2009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02C910-63FA-4071-8E5A-44DAD0F2F88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96D92F0-63C3-4D78-8EC4-18289E488125}" type="datetimeFigureOut">
              <a:rPr lang="en-US" smtClean="0"/>
              <a:t>10/29/2009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02C910-63FA-4071-8E5A-44DAD0F2F88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96D92F0-63C3-4D78-8EC4-18289E488125}" type="datetimeFigureOut">
              <a:rPr lang="en-US" smtClean="0"/>
              <a:t>10/29/2009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02C910-63FA-4071-8E5A-44DAD0F2F88E}"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96D92F0-63C3-4D78-8EC4-18289E488125}" type="datetimeFigureOut">
              <a:rPr lang="en-US" smtClean="0"/>
              <a:t>10/29/2009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02C910-63FA-4071-8E5A-44DAD0F2F88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96D92F0-63C3-4D78-8EC4-18289E488125}" type="datetimeFigureOut">
              <a:rPr lang="en-US" smtClean="0"/>
              <a:t>10/29/2009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002C910-63FA-4071-8E5A-44DAD0F2F88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96D92F0-63C3-4D78-8EC4-18289E488125}" type="datetimeFigureOut">
              <a:rPr lang="en-US" smtClean="0"/>
              <a:t>10/29/2009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002C910-63FA-4071-8E5A-44DAD0F2F88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6D92F0-63C3-4D78-8EC4-18289E488125}" type="datetimeFigureOut">
              <a:rPr lang="en-US" smtClean="0"/>
              <a:t>10/29/2009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002C910-63FA-4071-8E5A-44DAD0F2F88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96D92F0-63C3-4D78-8EC4-18289E488125}" type="datetimeFigureOut">
              <a:rPr lang="en-US" smtClean="0"/>
              <a:t>10/29/2009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02C910-63FA-4071-8E5A-44DAD0F2F88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96D92F0-63C3-4D78-8EC4-18289E488125}" type="datetimeFigureOut">
              <a:rPr lang="en-US" smtClean="0"/>
              <a:t>10/29/2009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8002C910-63FA-4071-8E5A-44DAD0F2F88E}"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96D92F0-63C3-4D78-8EC4-18289E488125}" type="datetimeFigureOut">
              <a:rPr lang="en-US" smtClean="0"/>
              <a:t>10/29/2009</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002C910-63FA-4071-8E5A-44DAD0F2F88E}"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upload.wikimedia.org/wikipedia/commons/3/3e/Estasi_di_Santa_Teresa.jpg"/>
          <p:cNvPicPr>
            <a:picLocks noChangeAspect="1" noChangeArrowheads="1"/>
          </p:cNvPicPr>
          <p:nvPr/>
        </p:nvPicPr>
        <p:blipFill>
          <a:blip r:embed="rId3" cstate="print"/>
          <a:srcRect/>
          <a:stretch>
            <a:fillRect/>
          </a:stretch>
        </p:blipFill>
        <p:spPr bwMode="auto">
          <a:xfrm>
            <a:off x="0" y="0"/>
            <a:ext cx="4572000" cy="6851904"/>
          </a:xfrm>
          <a:prstGeom prst="rect">
            <a:avLst/>
          </a:prstGeom>
          <a:noFill/>
        </p:spPr>
      </p:pic>
      <p:sp>
        <p:nvSpPr>
          <p:cNvPr id="5" name="TextBox 4"/>
          <p:cNvSpPr txBox="1"/>
          <p:nvPr/>
        </p:nvSpPr>
        <p:spPr>
          <a:xfrm>
            <a:off x="4953000" y="762000"/>
            <a:ext cx="3810000" cy="2031325"/>
          </a:xfrm>
          <a:prstGeom prst="rect">
            <a:avLst/>
          </a:prstGeom>
          <a:noFill/>
        </p:spPr>
        <p:txBody>
          <a:bodyPr wrap="square" rtlCol="0">
            <a:spAutoFit/>
          </a:bodyPr>
          <a:lstStyle/>
          <a:p>
            <a:pPr algn="ctr"/>
            <a:r>
              <a:rPr lang="en-US" sz="2400" dirty="0" smtClean="0"/>
              <a:t>Bernini, </a:t>
            </a:r>
            <a:r>
              <a:rPr lang="en-US" sz="2400" dirty="0" err="1" smtClean="0"/>
              <a:t>Gianlorenzo</a:t>
            </a:r>
            <a:r>
              <a:rPr lang="en-US" sz="2400" dirty="0" smtClean="0"/>
              <a:t/>
            </a:r>
            <a:br>
              <a:rPr lang="en-US" sz="2400" dirty="0" smtClean="0"/>
            </a:br>
            <a:endParaRPr lang="en-US" sz="2400" dirty="0" smtClean="0"/>
          </a:p>
          <a:p>
            <a:pPr algn="ctr"/>
            <a:r>
              <a:rPr lang="en-US" sz="2800" b="1" i="1" dirty="0" smtClean="0"/>
              <a:t>Ecstasy of St. Teresa</a:t>
            </a:r>
            <a:r>
              <a:rPr lang="en-US" dirty="0" smtClean="0"/>
              <a:t/>
            </a:r>
            <a:br>
              <a:rPr lang="en-US" dirty="0" smtClean="0"/>
            </a:br>
            <a:endParaRPr lang="en-US" dirty="0" smtClean="0"/>
          </a:p>
          <a:p>
            <a:pPr algn="ctr"/>
            <a:r>
              <a:rPr lang="en-US" sz="1600" dirty="0" smtClean="0"/>
              <a:t>1647-52  </a:t>
            </a:r>
            <a:r>
              <a:rPr lang="en-US" sz="1600" dirty="0" err="1" smtClean="0"/>
              <a:t>Marbleheight</a:t>
            </a:r>
            <a:r>
              <a:rPr lang="en-US" sz="1600" dirty="0" smtClean="0"/>
              <a:t> c. 11' 6" (3.5m)</a:t>
            </a:r>
            <a:br>
              <a:rPr lang="en-US" sz="1600" dirty="0" smtClean="0"/>
            </a:br>
            <a:r>
              <a:rPr lang="en-US" sz="1600" dirty="0" smtClean="0"/>
              <a:t>Santa Maria </a:t>
            </a:r>
            <a:r>
              <a:rPr lang="en-US" sz="1600" dirty="0" err="1" smtClean="0"/>
              <a:t>della</a:t>
            </a:r>
            <a:r>
              <a:rPr lang="en-US" sz="1600" dirty="0" smtClean="0"/>
              <a:t> </a:t>
            </a:r>
            <a:r>
              <a:rPr lang="en-US" sz="1600" dirty="0" err="1" smtClean="0"/>
              <a:t>Vittoria</a:t>
            </a:r>
            <a:r>
              <a:rPr lang="en-US" sz="1600" dirty="0" smtClean="0"/>
              <a:t>, Rome</a:t>
            </a:r>
            <a:endParaRPr lang="en-US" sz="16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8" name="Picture 2" descr="http://www.ibiblio.org/wm/paint/auth/rembrandt/1630/abraham.jpg"/>
          <p:cNvPicPr>
            <a:picLocks noChangeAspect="1" noChangeArrowheads="1"/>
          </p:cNvPicPr>
          <p:nvPr/>
        </p:nvPicPr>
        <p:blipFill>
          <a:blip r:embed="rId2" cstate="print"/>
          <a:srcRect/>
          <a:stretch>
            <a:fillRect/>
          </a:stretch>
        </p:blipFill>
        <p:spPr bwMode="auto">
          <a:xfrm>
            <a:off x="0" y="1"/>
            <a:ext cx="4588580" cy="6858000"/>
          </a:xfrm>
          <a:prstGeom prst="rect">
            <a:avLst/>
          </a:prstGeom>
          <a:noFill/>
        </p:spPr>
      </p:pic>
      <p:sp>
        <p:nvSpPr>
          <p:cNvPr id="3" name="Rectangle 2"/>
          <p:cNvSpPr/>
          <p:nvPr/>
        </p:nvSpPr>
        <p:spPr>
          <a:xfrm>
            <a:off x="4648200" y="1447800"/>
            <a:ext cx="4343400" cy="1200329"/>
          </a:xfrm>
          <a:prstGeom prst="rect">
            <a:avLst/>
          </a:prstGeom>
        </p:spPr>
        <p:txBody>
          <a:bodyPr wrap="square">
            <a:spAutoFit/>
          </a:bodyPr>
          <a:lstStyle/>
          <a:p>
            <a:pPr algn="ctr"/>
            <a:r>
              <a:rPr lang="en-US" sz="3600" b="1" i="1" dirty="0" smtClean="0"/>
              <a:t>Abraham and Isaac</a:t>
            </a:r>
            <a:r>
              <a:rPr lang="en-US" sz="3600" b="1" dirty="0" smtClean="0"/>
              <a:t> </a:t>
            </a:r>
            <a:r>
              <a:rPr lang="en-US" dirty="0" smtClean="0"/>
              <a:t/>
            </a:r>
            <a:br>
              <a:rPr lang="en-US" dirty="0" smtClean="0"/>
            </a:br>
            <a:r>
              <a:rPr lang="en-US" dirty="0" smtClean="0"/>
              <a:t>1634 (120 Kb); Oil on canvas, 158 x 117 cm (62 x 46 in); Hermitage, St. Petersburg</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Picture 2" descr="http://www.ibiblio.org/wm/paint/auth/rembrandt/1630/descent.jpg"/>
          <p:cNvPicPr>
            <a:picLocks noChangeAspect="1" noChangeArrowheads="1"/>
          </p:cNvPicPr>
          <p:nvPr/>
        </p:nvPicPr>
        <p:blipFill>
          <a:blip r:embed="rId2" cstate="print"/>
          <a:srcRect/>
          <a:stretch>
            <a:fillRect/>
          </a:stretch>
        </p:blipFill>
        <p:spPr bwMode="auto">
          <a:xfrm>
            <a:off x="0" y="1"/>
            <a:ext cx="4800600" cy="6887544"/>
          </a:xfrm>
          <a:prstGeom prst="rect">
            <a:avLst/>
          </a:prstGeom>
          <a:noFill/>
        </p:spPr>
      </p:pic>
      <p:sp>
        <p:nvSpPr>
          <p:cNvPr id="3" name="Rectangle 2"/>
          <p:cNvSpPr/>
          <p:nvPr/>
        </p:nvSpPr>
        <p:spPr>
          <a:xfrm>
            <a:off x="4876800" y="2743200"/>
            <a:ext cx="4114800" cy="2308324"/>
          </a:xfrm>
          <a:prstGeom prst="rect">
            <a:avLst/>
          </a:prstGeom>
        </p:spPr>
        <p:txBody>
          <a:bodyPr wrap="square">
            <a:spAutoFit/>
          </a:bodyPr>
          <a:lstStyle/>
          <a:p>
            <a:r>
              <a:rPr lang="en-US" sz="3600" b="1" i="1" dirty="0" smtClean="0"/>
              <a:t>Descent from the Cross</a:t>
            </a:r>
            <a:r>
              <a:rPr lang="en-US" sz="3600" b="1" dirty="0" smtClean="0"/>
              <a:t> </a:t>
            </a:r>
            <a:r>
              <a:rPr lang="en-US" dirty="0" smtClean="0"/>
              <a:t/>
            </a:r>
            <a:br>
              <a:rPr lang="en-US" dirty="0" smtClean="0"/>
            </a:br>
            <a:r>
              <a:rPr lang="en-US" dirty="0" smtClean="0"/>
              <a:t>1634 (130 Kb); Oil on canvas, 158 x 117 cm (62 x 46 in); Hermitage, St. Petersburg </a:t>
            </a:r>
            <a:br>
              <a:rPr lang="en-US" dirty="0" smtClean="0"/>
            </a:b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2" descr="http://www.ibiblio.org/wm/paint/auth/rembrandt/1630/samson.jpg"/>
          <p:cNvPicPr>
            <a:picLocks noChangeAspect="1" noChangeArrowheads="1"/>
          </p:cNvPicPr>
          <p:nvPr/>
        </p:nvPicPr>
        <p:blipFill>
          <a:blip r:embed="rId2" cstate="print"/>
          <a:srcRect/>
          <a:stretch>
            <a:fillRect/>
          </a:stretch>
        </p:blipFill>
        <p:spPr bwMode="auto">
          <a:xfrm>
            <a:off x="0" y="0"/>
            <a:ext cx="9144000" cy="6916504"/>
          </a:xfrm>
          <a:prstGeom prst="rect">
            <a:avLst/>
          </a:prstGeom>
          <a:noFill/>
        </p:spPr>
      </p:pic>
      <p:sp>
        <p:nvSpPr>
          <p:cNvPr id="3" name="Rectangle 2"/>
          <p:cNvSpPr/>
          <p:nvPr/>
        </p:nvSpPr>
        <p:spPr>
          <a:xfrm>
            <a:off x="4495800" y="87868"/>
            <a:ext cx="4572000" cy="369332"/>
          </a:xfrm>
          <a:prstGeom prst="rect">
            <a:avLst/>
          </a:prstGeom>
        </p:spPr>
        <p:txBody>
          <a:bodyPr>
            <a:spAutoFit/>
          </a:bodyPr>
          <a:lstStyle/>
          <a:p>
            <a:pPr algn="r"/>
            <a:r>
              <a:rPr lang="en-US" b="1" i="1" dirty="0" smtClean="0">
                <a:solidFill>
                  <a:schemeClr val="bg1"/>
                </a:solidFill>
              </a:rPr>
              <a:t>The Blinding of Samson</a:t>
            </a:r>
            <a:r>
              <a:rPr lang="en-US" b="1" dirty="0" smtClean="0">
                <a:solidFill>
                  <a:schemeClr val="bg1"/>
                </a:solidFill>
              </a:rPr>
              <a:t>   1636 </a:t>
            </a:r>
            <a:endParaRPr lang="en-US" b="1" dirty="0">
              <a:solidFill>
                <a:schemeClr val="bg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2" descr="http://www.ibiblio.org/wm/paint/auth/rembrandt/1650/aristotle-homer.jpg"/>
          <p:cNvPicPr>
            <a:picLocks noChangeAspect="1" noChangeArrowheads="1"/>
          </p:cNvPicPr>
          <p:nvPr/>
        </p:nvPicPr>
        <p:blipFill>
          <a:blip r:embed="rId2" cstate="print"/>
          <a:srcRect/>
          <a:stretch>
            <a:fillRect/>
          </a:stretch>
        </p:blipFill>
        <p:spPr bwMode="auto">
          <a:xfrm>
            <a:off x="0" y="-134521"/>
            <a:ext cx="6553200" cy="6992521"/>
          </a:xfrm>
          <a:prstGeom prst="rect">
            <a:avLst/>
          </a:prstGeom>
          <a:noFill/>
        </p:spPr>
      </p:pic>
      <p:sp>
        <p:nvSpPr>
          <p:cNvPr id="3" name="Rectangle 2"/>
          <p:cNvSpPr/>
          <p:nvPr/>
        </p:nvSpPr>
        <p:spPr>
          <a:xfrm>
            <a:off x="6629400" y="2209800"/>
            <a:ext cx="2286000" cy="3293209"/>
          </a:xfrm>
          <a:prstGeom prst="rect">
            <a:avLst/>
          </a:prstGeom>
        </p:spPr>
        <p:txBody>
          <a:bodyPr wrap="square">
            <a:spAutoFit/>
          </a:bodyPr>
          <a:lstStyle/>
          <a:p>
            <a:r>
              <a:rPr lang="en-US" sz="3600" b="1" i="1" dirty="0" smtClean="0"/>
              <a:t>Aristotle </a:t>
            </a:r>
            <a:r>
              <a:rPr lang="en-US" sz="3600" b="1" i="1" dirty="0" err="1" smtClean="0"/>
              <a:t>contem</a:t>
            </a:r>
            <a:r>
              <a:rPr lang="en-US" sz="3600" b="1" i="1" dirty="0" smtClean="0"/>
              <a:t>-plating a bust of Homer</a:t>
            </a:r>
            <a:r>
              <a:rPr lang="en-US" sz="3600" b="1" dirty="0" smtClean="0"/>
              <a:t> </a:t>
            </a:r>
            <a:r>
              <a:rPr lang="en-US" dirty="0" smtClean="0"/>
              <a:t/>
            </a:r>
            <a:br>
              <a:rPr lang="en-US" dirty="0" smtClean="0"/>
            </a:br>
            <a:r>
              <a:rPr lang="en-US" sz="2800" dirty="0" smtClean="0"/>
              <a:t>1653 </a:t>
            </a:r>
            <a:endParaRPr lang="en-US" sz="28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http://www.ladbrokeradio.com/night-watch-rembrandt.jpg"/>
          <p:cNvPicPr>
            <a:picLocks noChangeAspect="1" noChangeArrowheads="1"/>
          </p:cNvPicPr>
          <p:nvPr/>
        </p:nvPicPr>
        <p:blipFill>
          <a:blip r:embed="rId3" cstate="print"/>
          <a:srcRect/>
          <a:stretch>
            <a:fillRect/>
          </a:stretch>
        </p:blipFill>
        <p:spPr bwMode="auto">
          <a:xfrm>
            <a:off x="381000" y="-34781"/>
            <a:ext cx="8305800" cy="6892781"/>
          </a:xfrm>
          <a:prstGeom prst="rect">
            <a:avLst/>
          </a:prstGeom>
          <a:noFill/>
        </p:spPr>
      </p:pic>
      <p:sp>
        <p:nvSpPr>
          <p:cNvPr id="3" name="Rectangle 2"/>
          <p:cNvSpPr/>
          <p:nvPr/>
        </p:nvSpPr>
        <p:spPr>
          <a:xfrm>
            <a:off x="1371600" y="228600"/>
            <a:ext cx="7239000" cy="369332"/>
          </a:xfrm>
          <a:prstGeom prst="rect">
            <a:avLst/>
          </a:prstGeom>
        </p:spPr>
        <p:txBody>
          <a:bodyPr wrap="square">
            <a:spAutoFit/>
          </a:bodyPr>
          <a:lstStyle/>
          <a:p>
            <a:r>
              <a:rPr lang="en-US" b="1" i="1" dirty="0" smtClean="0">
                <a:solidFill>
                  <a:schemeClr val="bg1"/>
                </a:solidFill>
              </a:rPr>
              <a:t>The Syndics of the </a:t>
            </a:r>
            <a:r>
              <a:rPr lang="en-US" b="1" i="1" dirty="0" err="1" smtClean="0">
                <a:solidFill>
                  <a:schemeClr val="bg1"/>
                </a:solidFill>
              </a:rPr>
              <a:t>Clothmaker's</a:t>
            </a:r>
            <a:r>
              <a:rPr lang="en-US" b="1" i="1" dirty="0" smtClean="0">
                <a:solidFill>
                  <a:schemeClr val="bg1"/>
                </a:solidFill>
              </a:rPr>
              <a:t> Guild (The </a:t>
            </a:r>
            <a:r>
              <a:rPr lang="en-US" b="1" i="1" dirty="0" err="1" smtClean="0">
                <a:solidFill>
                  <a:schemeClr val="bg1"/>
                </a:solidFill>
              </a:rPr>
              <a:t>Staalmeesters</a:t>
            </a:r>
            <a:r>
              <a:rPr lang="en-US" b="1" i="1" dirty="0" smtClean="0">
                <a:solidFill>
                  <a:schemeClr val="bg1"/>
                </a:solidFill>
              </a:rPr>
              <a:t>)</a:t>
            </a:r>
            <a:r>
              <a:rPr lang="en-US" b="1" dirty="0" smtClean="0">
                <a:solidFill>
                  <a:schemeClr val="bg1"/>
                </a:solidFill>
              </a:rPr>
              <a:t>   1662</a:t>
            </a:r>
            <a:endParaRPr lang="en-US" b="1" dirty="0" smtClean="0">
              <a:solidFill>
                <a:schemeClr val="bg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http://www.artchive.com/artchive/b/bernini/teresa.jpg"/>
          <p:cNvPicPr>
            <a:picLocks noChangeAspect="1" noChangeArrowheads="1"/>
          </p:cNvPicPr>
          <p:nvPr/>
        </p:nvPicPr>
        <p:blipFill>
          <a:blip r:embed="rId3" cstate="print"/>
          <a:srcRect/>
          <a:stretch>
            <a:fillRect/>
          </a:stretch>
        </p:blipFill>
        <p:spPr bwMode="auto">
          <a:xfrm>
            <a:off x="76200" y="-762000"/>
            <a:ext cx="8915400" cy="12860269"/>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http://www.ibiblio.org/wm/paint/auth/rembrandt/self/self-1629.jpg"/>
          <p:cNvPicPr>
            <a:picLocks noChangeAspect="1" noChangeArrowheads="1"/>
          </p:cNvPicPr>
          <p:nvPr/>
        </p:nvPicPr>
        <p:blipFill>
          <a:blip r:embed="rId2" cstate="print"/>
          <a:srcRect/>
          <a:stretch>
            <a:fillRect/>
          </a:stretch>
        </p:blipFill>
        <p:spPr bwMode="auto">
          <a:xfrm>
            <a:off x="0" y="-1"/>
            <a:ext cx="6248400" cy="6878973"/>
          </a:xfrm>
          <a:prstGeom prst="rect">
            <a:avLst/>
          </a:prstGeom>
          <a:noFill/>
        </p:spPr>
      </p:pic>
      <p:sp>
        <p:nvSpPr>
          <p:cNvPr id="5" name="TextBox 4"/>
          <p:cNvSpPr txBox="1"/>
          <p:nvPr/>
        </p:nvSpPr>
        <p:spPr>
          <a:xfrm>
            <a:off x="6248400" y="1066800"/>
            <a:ext cx="2895600" cy="5262979"/>
          </a:xfrm>
          <a:prstGeom prst="rect">
            <a:avLst/>
          </a:prstGeom>
          <a:noFill/>
        </p:spPr>
        <p:txBody>
          <a:bodyPr wrap="square" rtlCol="0">
            <a:spAutoFit/>
          </a:bodyPr>
          <a:lstStyle/>
          <a:p>
            <a:pPr algn="ctr"/>
            <a:r>
              <a:rPr lang="en-US" sz="3600" b="1" dirty="0" smtClean="0"/>
              <a:t>Rembrandt Van RIJN </a:t>
            </a:r>
          </a:p>
          <a:p>
            <a:endParaRPr lang="en-US" sz="2400" b="1" dirty="0" smtClean="0"/>
          </a:p>
          <a:p>
            <a:r>
              <a:rPr lang="en-US" sz="2400" b="1" dirty="0" smtClean="0"/>
              <a:t>born July 15, 1606, Leiden, Neth.—</a:t>
            </a:r>
          </a:p>
          <a:p>
            <a:r>
              <a:rPr lang="en-US" sz="2400" b="1" dirty="0" smtClean="0"/>
              <a:t>d</a:t>
            </a:r>
            <a:r>
              <a:rPr lang="en-US" sz="2400" b="1" dirty="0" smtClean="0"/>
              <a:t>ied</a:t>
            </a:r>
            <a:r>
              <a:rPr lang="en-US" sz="2400" b="1" dirty="0" smtClean="0"/>
              <a:t> Oct. 4, 1669, Amsterdam)</a:t>
            </a:r>
          </a:p>
          <a:p>
            <a:endParaRPr lang="en-US" sz="2400" b="1" dirty="0"/>
          </a:p>
          <a:p>
            <a:r>
              <a:rPr lang="en-US" sz="2400" b="1" i="1" dirty="0" smtClean="0"/>
              <a:t>Self Portrait</a:t>
            </a:r>
            <a:r>
              <a:rPr lang="en-US" sz="2400" b="1" dirty="0" smtClean="0"/>
              <a:t> </a:t>
            </a:r>
            <a:br>
              <a:rPr lang="en-US" sz="2400" b="1" dirty="0" smtClean="0"/>
            </a:br>
            <a:r>
              <a:rPr lang="en-US" sz="2400" b="1" dirty="0" smtClean="0"/>
              <a:t>1629 (30 Kb); Oil on canvas; The </a:t>
            </a:r>
            <a:r>
              <a:rPr lang="en-US" sz="2400" b="1" dirty="0" err="1" smtClean="0"/>
              <a:t>Mauritshuis</a:t>
            </a:r>
            <a:r>
              <a:rPr lang="en-US" sz="2400" b="1" dirty="0" smtClean="0"/>
              <a:t>, The Hague </a:t>
            </a:r>
            <a:endParaRPr lang="en-US" sz="2400"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2" descr="http://www.ibiblio.org/wm/paint/auth/rembrandt/self/prodigal-son.jpg"/>
          <p:cNvPicPr>
            <a:picLocks noChangeAspect="1" noChangeArrowheads="1"/>
          </p:cNvPicPr>
          <p:nvPr/>
        </p:nvPicPr>
        <p:blipFill>
          <a:blip r:embed="rId2" cstate="print"/>
          <a:srcRect/>
          <a:stretch>
            <a:fillRect/>
          </a:stretch>
        </p:blipFill>
        <p:spPr bwMode="auto">
          <a:xfrm>
            <a:off x="0" y="-93572"/>
            <a:ext cx="5562600" cy="6951572"/>
          </a:xfrm>
          <a:prstGeom prst="rect">
            <a:avLst/>
          </a:prstGeom>
          <a:noFill/>
        </p:spPr>
      </p:pic>
      <p:sp>
        <p:nvSpPr>
          <p:cNvPr id="5" name="TextBox 4"/>
          <p:cNvSpPr txBox="1"/>
          <p:nvPr/>
        </p:nvSpPr>
        <p:spPr>
          <a:xfrm>
            <a:off x="5638800" y="914400"/>
            <a:ext cx="3505200" cy="3539430"/>
          </a:xfrm>
          <a:prstGeom prst="rect">
            <a:avLst/>
          </a:prstGeom>
          <a:noFill/>
        </p:spPr>
        <p:txBody>
          <a:bodyPr wrap="square" rtlCol="0">
            <a:spAutoFit/>
          </a:bodyPr>
          <a:lstStyle/>
          <a:p>
            <a:pPr algn="ctr"/>
            <a:r>
              <a:rPr lang="en-US" sz="2800" b="1" i="1" dirty="0" smtClean="0"/>
              <a:t>Rembrandt and </a:t>
            </a:r>
            <a:r>
              <a:rPr lang="en-US" sz="2800" b="1" i="1" dirty="0" err="1" smtClean="0"/>
              <a:t>Saskia</a:t>
            </a:r>
            <a:r>
              <a:rPr lang="en-US" sz="2800" b="1" i="1" dirty="0" smtClean="0"/>
              <a:t> in the Scene of the Prodigal Son in the Tavern</a:t>
            </a:r>
            <a:r>
              <a:rPr lang="en-US" sz="2800" b="1" dirty="0" smtClean="0"/>
              <a:t> </a:t>
            </a:r>
            <a:br>
              <a:rPr lang="en-US" sz="2800" b="1" dirty="0" smtClean="0"/>
            </a:br>
            <a:r>
              <a:rPr lang="en-US" sz="2800" dirty="0" smtClean="0"/>
              <a:t>c. 1635 (120 Kb); Oil on canvas, 161 x 131 cm; </a:t>
            </a:r>
            <a:r>
              <a:rPr lang="en-US" sz="2800" dirty="0" err="1" smtClean="0"/>
              <a:t>Gemaldegalerie</a:t>
            </a:r>
            <a:r>
              <a:rPr lang="en-US" sz="2800" dirty="0" smtClean="0"/>
              <a:t> </a:t>
            </a:r>
            <a:r>
              <a:rPr lang="en-US" sz="2800" dirty="0" err="1" smtClean="0"/>
              <a:t>Alte</a:t>
            </a:r>
            <a:r>
              <a:rPr lang="en-US" sz="2800" dirty="0" smtClean="0"/>
              <a:t> Meister, Dresden</a:t>
            </a:r>
            <a:endParaRPr lang="en-US" sz="2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http://www.ibiblio.org/wm/paint/auth/rembrandt/self/self-1660.jpg"/>
          <p:cNvPicPr>
            <a:picLocks noChangeAspect="1" noChangeArrowheads="1"/>
          </p:cNvPicPr>
          <p:nvPr/>
        </p:nvPicPr>
        <p:blipFill>
          <a:blip r:embed="rId2" cstate="print"/>
          <a:srcRect/>
          <a:stretch>
            <a:fillRect/>
          </a:stretch>
        </p:blipFill>
        <p:spPr bwMode="auto">
          <a:xfrm>
            <a:off x="0" y="-28936"/>
            <a:ext cx="5181600" cy="6886936"/>
          </a:xfrm>
          <a:prstGeom prst="rect">
            <a:avLst/>
          </a:prstGeom>
          <a:noFill/>
        </p:spPr>
      </p:pic>
      <p:sp>
        <p:nvSpPr>
          <p:cNvPr id="5" name="TextBox 4"/>
          <p:cNvSpPr txBox="1"/>
          <p:nvPr/>
        </p:nvSpPr>
        <p:spPr>
          <a:xfrm>
            <a:off x="5562600" y="1371600"/>
            <a:ext cx="3048000" cy="3970318"/>
          </a:xfrm>
          <a:prstGeom prst="rect">
            <a:avLst/>
          </a:prstGeom>
          <a:noFill/>
        </p:spPr>
        <p:txBody>
          <a:bodyPr wrap="square" rtlCol="0">
            <a:spAutoFit/>
          </a:bodyPr>
          <a:lstStyle/>
          <a:p>
            <a:pPr algn="ctr"/>
            <a:r>
              <a:rPr lang="en-US" sz="2800" b="1" i="1" dirty="0" smtClean="0"/>
              <a:t>Portrait of the Artist at His Easel</a:t>
            </a:r>
            <a:r>
              <a:rPr lang="en-US" sz="2800" b="1" dirty="0" smtClean="0"/>
              <a:t> </a:t>
            </a:r>
            <a:br>
              <a:rPr lang="en-US" sz="2800" b="1" dirty="0" smtClean="0"/>
            </a:br>
            <a:r>
              <a:rPr lang="en-US" sz="2800" b="1" dirty="0" smtClean="0"/>
              <a:t>1660 (120 Kb); Oil on canvas, 111 x 90 cm (43 1/2 x 35 1/2"); </a:t>
            </a:r>
            <a:r>
              <a:rPr lang="en-US" sz="2800" b="1" dirty="0" err="1" smtClean="0"/>
              <a:t>Musee</a:t>
            </a:r>
            <a:r>
              <a:rPr lang="en-US" sz="2800" b="1" dirty="0" smtClean="0"/>
              <a:t> du Louvre, Paris </a:t>
            </a:r>
            <a:br>
              <a:rPr lang="en-US" sz="2800" b="1" dirty="0" smtClean="0"/>
            </a:br>
            <a:endParaRPr lang="en-US" sz="2800"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2" descr="http://www.ibiblio.org/wm/paint/auth/rembrandt/self/rembrandt.1669.jpg"/>
          <p:cNvPicPr>
            <a:picLocks noChangeAspect="1" noChangeArrowheads="1"/>
          </p:cNvPicPr>
          <p:nvPr/>
        </p:nvPicPr>
        <p:blipFill>
          <a:blip r:embed="rId2" cstate="print"/>
          <a:srcRect/>
          <a:stretch>
            <a:fillRect/>
          </a:stretch>
        </p:blipFill>
        <p:spPr bwMode="auto">
          <a:xfrm>
            <a:off x="0" y="0"/>
            <a:ext cx="5587253" cy="6857999"/>
          </a:xfrm>
          <a:prstGeom prst="rect">
            <a:avLst/>
          </a:prstGeom>
          <a:noFill/>
        </p:spPr>
      </p:pic>
      <p:sp>
        <p:nvSpPr>
          <p:cNvPr id="5" name="TextBox 4"/>
          <p:cNvSpPr txBox="1"/>
          <p:nvPr/>
        </p:nvSpPr>
        <p:spPr>
          <a:xfrm>
            <a:off x="5867400" y="1066800"/>
            <a:ext cx="2895600" cy="1938992"/>
          </a:xfrm>
          <a:prstGeom prst="rect">
            <a:avLst/>
          </a:prstGeom>
          <a:noFill/>
        </p:spPr>
        <p:txBody>
          <a:bodyPr wrap="square" rtlCol="0">
            <a:spAutoFit/>
          </a:bodyPr>
          <a:lstStyle/>
          <a:p>
            <a:pPr algn="ctr"/>
            <a:r>
              <a:rPr lang="en-US" sz="2400" b="1" i="1" dirty="0" smtClean="0"/>
              <a:t>Self-Portrait</a:t>
            </a:r>
            <a:r>
              <a:rPr lang="en-US" sz="2400" b="1" dirty="0" smtClean="0"/>
              <a:t> </a:t>
            </a:r>
            <a:br>
              <a:rPr lang="en-US" sz="2400" b="1" dirty="0" smtClean="0"/>
            </a:br>
            <a:r>
              <a:rPr lang="en-US" sz="2400" b="1" dirty="0" smtClean="0"/>
              <a:t>1669 (80 Kb); Oil on canvas, 86 x 70.5 cm; National Gallery, London </a:t>
            </a:r>
            <a:endParaRPr lang="en-US" sz="2400"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Picture 2" descr="http://www.ibiblio.org/wm/paint/auth/rembrandt/1630/music-party.jpg"/>
          <p:cNvPicPr>
            <a:picLocks noChangeAspect="1" noChangeArrowheads="1"/>
          </p:cNvPicPr>
          <p:nvPr/>
        </p:nvPicPr>
        <p:blipFill>
          <a:blip r:embed="rId2" cstate="print"/>
          <a:srcRect/>
          <a:stretch>
            <a:fillRect/>
          </a:stretch>
        </p:blipFill>
        <p:spPr bwMode="auto">
          <a:xfrm>
            <a:off x="0" y="0"/>
            <a:ext cx="4857750" cy="6858000"/>
          </a:xfrm>
          <a:prstGeom prst="rect">
            <a:avLst/>
          </a:prstGeom>
          <a:noFill/>
        </p:spPr>
      </p:pic>
      <p:sp>
        <p:nvSpPr>
          <p:cNvPr id="5" name="Rectangle 4"/>
          <p:cNvSpPr/>
          <p:nvPr/>
        </p:nvSpPr>
        <p:spPr>
          <a:xfrm>
            <a:off x="5105400" y="1066800"/>
            <a:ext cx="3505200" cy="1815882"/>
          </a:xfrm>
          <a:prstGeom prst="rect">
            <a:avLst/>
          </a:prstGeom>
        </p:spPr>
        <p:txBody>
          <a:bodyPr wrap="square">
            <a:spAutoFit/>
          </a:bodyPr>
          <a:lstStyle/>
          <a:p>
            <a:pPr algn="ctr"/>
            <a:r>
              <a:rPr lang="en-US" sz="2800" b="1" i="1" dirty="0" smtClean="0"/>
              <a:t>The Music Party</a:t>
            </a:r>
            <a:r>
              <a:rPr lang="en-US" sz="2800" b="1" dirty="0" smtClean="0"/>
              <a:t> </a:t>
            </a:r>
            <a:r>
              <a:rPr lang="en-US" sz="2800" dirty="0" smtClean="0"/>
              <a:t/>
            </a:r>
            <a:br>
              <a:rPr lang="en-US" sz="2800" dirty="0" smtClean="0"/>
            </a:br>
            <a:r>
              <a:rPr lang="en-US" sz="2800" dirty="0" smtClean="0"/>
              <a:t>1626 (40 Kb); Oil on wood; Rijksmuseum, Amsterdam</a:t>
            </a:r>
            <a:endParaRPr lang="en-US" sz="2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Picture 2" descr="http://www.ibiblio.org/wm/paint/auth/rembrandt/1630/raising-lazarus.jpg"/>
          <p:cNvPicPr>
            <a:picLocks noChangeAspect="1" noChangeArrowheads="1"/>
          </p:cNvPicPr>
          <p:nvPr/>
        </p:nvPicPr>
        <p:blipFill>
          <a:blip r:embed="rId2" cstate="print"/>
          <a:srcRect/>
          <a:stretch>
            <a:fillRect/>
          </a:stretch>
        </p:blipFill>
        <p:spPr bwMode="auto">
          <a:xfrm>
            <a:off x="0" y="0"/>
            <a:ext cx="5867400" cy="6932925"/>
          </a:xfrm>
          <a:prstGeom prst="rect">
            <a:avLst/>
          </a:prstGeom>
          <a:noFill/>
        </p:spPr>
      </p:pic>
      <p:sp>
        <p:nvSpPr>
          <p:cNvPr id="3" name="TextBox 2"/>
          <p:cNvSpPr txBox="1"/>
          <p:nvPr/>
        </p:nvSpPr>
        <p:spPr>
          <a:xfrm>
            <a:off x="5943600" y="1143000"/>
            <a:ext cx="2971800" cy="2062103"/>
          </a:xfrm>
          <a:prstGeom prst="rect">
            <a:avLst/>
          </a:prstGeom>
          <a:noFill/>
        </p:spPr>
        <p:txBody>
          <a:bodyPr wrap="square" rtlCol="0">
            <a:spAutoFit/>
          </a:bodyPr>
          <a:lstStyle/>
          <a:p>
            <a:pPr algn="ctr"/>
            <a:r>
              <a:rPr lang="en-US" sz="2800" b="1" i="1" dirty="0" smtClean="0"/>
              <a:t>The Raising of Lazarus</a:t>
            </a:r>
            <a:r>
              <a:rPr lang="en-US" sz="2800" b="1" dirty="0" smtClean="0"/>
              <a:t> </a:t>
            </a:r>
            <a:r>
              <a:rPr lang="en-US" sz="2800" dirty="0" smtClean="0"/>
              <a:t/>
            </a:r>
            <a:br>
              <a:rPr lang="en-US" sz="2800" dirty="0" smtClean="0"/>
            </a:br>
            <a:r>
              <a:rPr lang="en-US" dirty="0" smtClean="0"/>
              <a:t>c. 1630 (150 Kb); Oil on panel, 96.2 x 81.5 cm; Los Angeles County Museum of Art; </a:t>
            </a:r>
            <a:r>
              <a:rPr lang="en-US" dirty="0" err="1" smtClean="0"/>
              <a:t>Bredius</a:t>
            </a:r>
            <a:r>
              <a:rPr lang="en-US" dirty="0" smtClean="0"/>
              <a:t> 538 </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2" descr="http://www.ibiblio.org/wm/paint/auth/rembrandt/1630/nicolaes-tulp.jpg"/>
          <p:cNvPicPr>
            <a:picLocks noChangeAspect="1" noChangeArrowheads="1"/>
          </p:cNvPicPr>
          <p:nvPr/>
        </p:nvPicPr>
        <p:blipFill>
          <a:blip r:embed="rId3" cstate="print"/>
          <a:srcRect/>
          <a:stretch>
            <a:fillRect/>
          </a:stretch>
        </p:blipFill>
        <p:spPr bwMode="auto">
          <a:xfrm>
            <a:off x="0" y="0"/>
            <a:ext cx="10144125" cy="7600950"/>
          </a:xfrm>
          <a:prstGeom prst="rect">
            <a:avLst/>
          </a:prstGeom>
          <a:noFill/>
        </p:spPr>
      </p:pic>
      <p:sp>
        <p:nvSpPr>
          <p:cNvPr id="3" name="Rectangle 2"/>
          <p:cNvSpPr/>
          <p:nvPr/>
        </p:nvSpPr>
        <p:spPr>
          <a:xfrm>
            <a:off x="4495800" y="0"/>
            <a:ext cx="5562600" cy="369332"/>
          </a:xfrm>
          <a:prstGeom prst="rect">
            <a:avLst/>
          </a:prstGeom>
        </p:spPr>
        <p:txBody>
          <a:bodyPr wrap="square">
            <a:spAutoFit/>
          </a:bodyPr>
          <a:lstStyle/>
          <a:p>
            <a:pPr algn="r"/>
            <a:r>
              <a:rPr lang="en-US" b="1" i="1" dirty="0" smtClean="0">
                <a:solidFill>
                  <a:schemeClr val="bg1"/>
                </a:solidFill>
              </a:rPr>
              <a:t>The Anatomy Lecture of Dr. </a:t>
            </a:r>
            <a:r>
              <a:rPr lang="en-US" b="1" i="1" dirty="0" err="1" smtClean="0">
                <a:solidFill>
                  <a:schemeClr val="bg1"/>
                </a:solidFill>
              </a:rPr>
              <a:t>Nicolaes</a:t>
            </a:r>
            <a:r>
              <a:rPr lang="en-US" b="1" i="1" dirty="0" smtClean="0">
                <a:solidFill>
                  <a:schemeClr val="bg1"/>
                </a:solidFill>
              </a:rPr>
              <a:t> </a:t>
            </a:r>
            <a:r>
              <a:rPr lang="en-US" b="1" i="1" dirty="0" err="1" smtClean="0">
                <a:solidFill>
                  <a:schemeClr val="bg1"/>
                </a:solidFill>
              </a:rPr>
              <a:t>Tulp</a:t>
            </a:r>
            <a:r>
              <a:rPr lang="en-US" b="1" dirty="0" smtClean="0">
                <a:solidFill>
                  <a:schemeClr val="bg1"/>
                </a:solidFill>
              </a:rPr>
              <a:t>   1632</a:t>
            </a:r>
            <a:endParaRPr lang="en-US" b="1" dirty="0">
              <a:solidFill>
                <a:schemeClr val="bg1"/>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78</TotalTime>
  <Words>606</Words>
  <Application>Microsoft Office PowerPoint</Application>
  <PresentationFormat>On-screen Show (4:3)</PresentationFormat>
  <Paragraphs>32</Paragraphs>
  <Slides>19</Slides>
  <Notes>4</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Flow</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vector>
  </TitlesOfParts>
  <Company>York Country Day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user</cp:lastModifiedBy>
  <cp:revision>8</cp:revision>
  <dcterms:created xsi:type="dcterms:W3CDTF">2009-10-29T15:25:13Z</dcterms:created>
  <dcterms:modified xsi:type="dcterms:W3CDTF">2009-10-29T16:44:01Z</dcterms:modified>
</cp:coreProperties>
</file>